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erriweather Black"/>
      <p:bold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Black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9732a7f7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9732a7f7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9732a7f7f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b9732a7f7f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9732a7f7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9732a7f7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9732a7f7f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9732a7f7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9732a7f7f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b9732a7f7f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9732a7f7f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9732a7f7f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9732a7f7f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b9732a7f7f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9732a7f7f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9732a7f7f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9732a7f7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b9732a7f7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9732a7f7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b9732a7f7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9732a7f7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b9732a7f7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732a7f7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9732a7f7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9732a7f7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9732a7f7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732a7f7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9732a7f7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9732a7f7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9732a7f7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9732a7f7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9732a7f7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9732a7f7f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9732a7f7f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es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4" y="4169150"/>
            <a:ext cx="745764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es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1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4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Google Shape;43;p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5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49" name="Google Shape;4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6" name="Google Shape;66;p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p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8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80" name="Google Shape;8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89" name="Google Shape;89;p9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4000" cy="46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4" y="1191276"/>
            <a:ext cx="745764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1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723175" y="1273400"/>
            <a:ext cx="78816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s" sz="3400" u="none" cap="none" strike="noStrike">
                <a:solidFill>
                  <a:srgbClr val="00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Taller </a:t>
            </a:r>
            <a:r>
              <a:rPr lang="es" sz="3400">
                <a:latin typeface="Merriweather Black"/>
                <a:ea typeface="Merriweather Black"/>
                <a:cs typeface="Merriweather Black"/>
                <a:sym typeface="Merriweather Black"/>
              </a:rPr>
              <a:t>3</a:t>
            </a:r>
            <a:endParaRPr b="0" i="0" sz="3400" u="none" cap="none" strike="noStrike">
              <a:solidFill>
                <a:srgbClr val="00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" sz="32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b="1" lang="es" sz="3200">
                <a:latin typeface="Merriweather"/>
                <a:ea typeface="Merriweather"/>
                <a:cs typeface="Merriweather"/>
                <a:sym typeface="Merriweather"/>
              </a:rPr>
              <a:t>utomatización</a:t>
            </a:r>
            <a:r>
              <a:rPr b="1" i="0" lang="es" sz="32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de Candidatura a los JJ.OO. de invierno 2018.</a:t>
            </a:r>
            <a:endParaRPr b="1" i="0" sz="32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389325" y="2938100"/>
            <a:ext cx="6549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Desarrollado por:</a:t>
            </a:r>
            <a:endParaRPr b="1" i="0" sz="14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Ignacio Calcedo Vázquez &amp; Jesús Pineda Márquez</a:t>
            </a:r>
            <a:endParaRPr b="1" i="0" sz="14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5895050" y="4386475"/>
            <a:ext cx="31680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s" sz="16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Gestión de Procesos y Servicios</a:t>
            </a:r>
            <a:endParaRPr b="0" i="1" sz="1600" u="none" cap="none" strike="noStrike">
              <a:solidFill>
                <a:srgbClr val="FFFFFF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Entrega de </a:t>
            </a:r>
            <a:r>
              <a:rPr lang="es"/>
              <a:t>documentos</a:t>
            </a:r>
            <a:r>
              <a:rPr lang="es"/>
              <a:t> firmados y obtenciones de garantías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2266150"/>
            <a:ext cx="5284425" cy="243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652" y="1623550"/>
            <a:ext cx="1245800" cy="30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5504325" y="2266150"/>
            <a:ext cx="169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Formulario con un campo: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Ciudad (Tipo String, de al menos 3 caracteres)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s" sz="1200">
                <a:latin typeface="Lato"/>
                <a:ea typeface="Lato"/>
                <a:cs typeface="Lato"/>
                <a:sym typeface="Lato"/>
              </a:rPr>
              <a:t>Datos aportados (Tipo String)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541200" y="2304150"/>
            <a:ext cx="8316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4100">
                <a:latin typeface="Merriweather"/>
                <a:ea typeface="Merriweather"/>
                <a:cs typeface="Merriweather"/>
                <a:sym typeface="Merriweather"/>
              </a:rPr>
              <a:t>Otras herramientas utilizadas</a:t>
            </a:r>
            <a:endParaRPr sz="4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shutterstock_429987889_edited.jpg" id="248" name="Google Shape;248;p28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SendMail.java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729450" y="2078875"/>
            <a:ext cx="4350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Hemos hecho uso de la clase “sendMail.java” vista en clase para el envio de correos de forma automática tras </a:t>
            </a:r>
            <a:r>
              <a:rPr lang="es" sz="1900"/>
              <a:t>proveer</a:t>
            </a:r>
            <a:r>
              <a:rPr lang="es" sz="1900"/>
              <a:t> las validaciones necesarias.</a:t>
            </a:r>
            <a:endParaRPr sz="190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875" y="1348300"/>
            <a:ext cx="3759450" cy="274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 Passay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729450" y="2078875"/>
            <a:ext cx="74217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Librería utilizada en Maven para la generación de contraseñas automáticas y la gestión de validación de credenciales e inicio de sesión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5" y="3198075"/>
            <a:ext cx="7421650" cy="16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77425" y="2245475"/>
            <a:ext cx="791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4100">
                <a:latin typeface="Merriweather"/>
                <a:ea typeface="Merriweather"/>
                <a:cs typeface="Merriweather"/>
                <a:sym typeface="Merriweather"/>
              </a:rPr>
              <a:t>Problemas encontrados</a:t>
            </a:r>
            <a:endParaRPr sz="4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shutterstock_429987889_edited.jpg" id="268" name="Google Shape;268;p31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250" y="1729375"/>
            <a:ext cx="1684750" cy="1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04900" y="858400"/>
            <a:ext cx="7688700" cy="3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Implementación del servicio de correos → Muchas consideraciones a tener en cuenta → </a:t>
            </a:r>
            <a:r>
              <a:rPr lang="es" sz="2000"/>
              <a:t>Fácil</a:t>
            </a:r>
            <a:r>
              <a:rPr lang="es" sz="2000"/>
              <a:t> de generar deuda técnica.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Gestión de documentos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Camunda no implementa facilmente la gestión de ficheros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Falta de DMS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Dificultades para </a:t>
            </a:r>
            <a:r>
              <a:rPr lang="es" sz="2000"/>
              <a:t>trasladar</a:t>
            </a:r>
            <a:r>
              <a:rPr lang="es" sz="2000"/>
              <a:t> el modelo to-be al modelo de automatización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Problemas con el tipo date (no se ha encontrado la causa aún)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517550" y="2304150"/>
            <a:ext cx="6108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4100">
                <a:latin typeface="Merriweather"/>
                <a:ea typeface="Merriweather"/>
                <a:cs typeface="Merriweather"/>
                <a:sym typeface="Merriweather"/>
              </a:rPr>
              <a:t>Lecciones aprendidas</a:t>
            </a:r>
            <a:endParaRPr sz="4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shutterstock_429987889_edited.jpg" id="280" name="Google Shape;280;p33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729325" y="1310525"/>
            <a:ext cx="5320800" cy="3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Un buen modelado en las fases de análisis y diseño ahorra mucho trabajo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 desarrollo de JAVA con Maven en el largo plazo es mucho más cómodo → mejor gestión de dependencias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Arreglos de variables de entorno → Tomcat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Una buena automatización agiliza mucho el trabajo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La gestión de usuarios ,grupos y variables es compleja  (y hasta cierto punto tediosa) de cara a un periodo largo de pruebas</a:t>
            </a:r>
            <a:endParaRPr sz="1600"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975" y="1232425"/>
            <a:ext cx="2789074" cy="26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ctrTitle"/>
          </p:nvPr>
        </p:nvSpPr>
        <p:spPr>
          <a:xfrm>
            <a:off x="729450" y="1322450"/>
            <a:ext cx="7688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 sz="4800">
                <a:solidFill>
                  <a:srgbClr val="000000"/>
                </a:solidFill>
              </a:rPr>
              <a:t>Gracias por la atención.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525" y="4122775"/>
            <a:ext cx="2244300" cy="9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934750" y="2226500"/>
            <a:ext cx="6566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¿DUDAS?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latin typeface="Merriweather"/>
                <a:ea typeface="Merriweather"/>
                <a:cs typeface="Merriweather"/>
                <a:sym typeface="Merriweather"/>
              </a:rPr>
              <a:t>Índice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090150" y="1986900"/>
            <a:ext cx="71229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AutoNum type="arabicPeriod"/>
            </a:pPr>
            <a:r>
              <a:rPr lang="es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Procesos automatizados.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AutoNum type="arabicPeriod"/>
            </a:pPr>
            <a:r>
              <a:rPr lang="es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Otras herramientas usadas.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AutoNum type="arabicPeriod"/>
            </a:pPr>
            <a:r>
              <a:rPr lang="es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Problemas encontrados.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erriweather"/>
              <a:buAutoNum type="arabicPeriod"/>
            </a:pPr>
            <a:r>
              <a:rPr lang="es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Lecciones aprendidas.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shutterstock_429987889_edited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77425" y="2245475"/>
            <a:ext cx="791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4100">
                <a:latin typeface="Merriweather"/>
                <a:ea typeface="Merriweather"/>
                <a:cs typeface="Merriweather"/>
                <a:sym typeface="Merriweather"/>
              </a:rPr>
              <a:t>Procesos automatizados</a:t>
            </a:r>
            <a:endParaRPr sz="4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shutterstock_429987889_edited.jpg" id="191" name="Google Shape;191;p20"/>
          <p:cNvPicPr preferRelativeResize="0"/>
          <p:nvPr/>
        </p:nvPicPr>
        <p:blipFill rotWithShape="1">
          <a:blip r:embed="rId3">
            <a:alphaModFix/>
          </a:blip>
          <a:srcRect b="1380" l="12609" r="6247" t="85988"/>
          <a:stretch/>
        </p:blipFill>
        <p:spPr>
          <a:xfrm>
            <a:off x="0" y="3835670"/>
            <a:ext cx="9144000" cy="132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 de candidatura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6162300" y="1981000"/>
            <a:ext cx="2255700" cy="31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Formularios con 3 campos: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DNI (string 8-9 chars)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Nombre (string)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Conformidad (boolean)</a:t>
            </a:r>
            <a:endParaRPr sz="1800"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1885725"/>
            <a:ext cx="57340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Pago de Tasas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5327450" y="2078875"/>
            <a:ext cx="38166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Se mueve el papel de la gestión completamente a la ciudad candidata.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Formulario con </a:t>
            </a:r>
            <a:r>
              <a:rPr b="1" lang="es" sz="1400"/>
              <a:t>3 campos </a:t>
            </a:r>
            <a:r>
              <a:rPr lang="es" sz="1400"/>
              <a:t>básicos: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Número cuenta (long, valor requerido)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Asunto (String, valor requerido)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Monto (long, con un valor mínimo de 1)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 transferencia se gestiona con la tarea de servicio externo de topic </a:t>
            </a:r>
            <a:r>
              <a:rPr b="1" lang="es" sz="1400"/>
              <a:t>coi-transfer</a:t>
            </a:r>
            <a:endParaRPr b="1" sz="1400"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62225"/>
            <a:ext cx="5022650" cy="2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727650" y="571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Servicios provistos por el coi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6873900" y="990363"/>
            <a:ext cx="22701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Enviar documentación se gestiona </a:t>
            </a:r>
            <a:r>
              <a:rPr b="1" lang="es"/>
              <a:t>mediante un correo automático → </a:t>
            </a:r>
            <a:r>
              <a:rPr lang="es"/>
              <a:t>Se inicia el proceso con los campos </a:t>
            </a:r>
            <a:r>
              <a:rPr b="1" lang="es"/>
              <a:t>mail </a:t>
            </a:r>
            <a:r>
              <a:rPr lang="es"/>
              <a:t>y </a:t>
            </a:r>
            <a:r>
              <a:rPr b="1" lang="es"/>
              <a:t>user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Facilitar Acceso </a:t>
            </a:r>
            <a:r>
              <a:rPr b="1" lang="es"/>
              <a:t>genera una clave automática para el usuario → org.passay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Evaluar candidatura</a:t>
            </a:r>
            <a:r>
              <a:rPr lang="es"/>
              <a:t> como formulario </a:t>
            </a:r>
            <a:r>
              <a:rPr lang="es"/>
              <a:t>estándar</a:t>
            </a:r>
            <a:r>
              <a:rPr lang="es"/>
              <a:t> de validación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Notificación Automática con </a:t>
            </a:r>
            <a:r>
              <a:rPr b="1" lang="es"/>
              <a:t>apache.commons.mail</a:t>
            </a:r>
            <a:endParaRPr b="1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6399"/>
            <a:ext cx="6873899" cy="25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525" y="4248150"/>
            <a:ext cx="37433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del emblema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00" y="1853850"/>
            <a:ext cx="511857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6254275" y="2030525"/>
            <a:ext cx="225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Formulario con un campo: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¿Cumple los requisitos? (Tipo boolean)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 del emblema en el COI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4" y="2033125"/>
            <a:ext cx="5620575" cy="283857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942975" y="2118750"/>
            <a:ext cx="2398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Formulario con un campo: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¿Cumple los requisitos? (Tipo boolean)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Envío de notificaciones automático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Recepción de la decisión del COI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5702250" y="1951525"/>
            <a:ext cx="271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000000"/>
                </a:solidFill>
              </a:rPr>
              <a:t>Formulario con un campo: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s" sz="1700">
                <a:solidFill>
                  <a:srgbClr val="000000"/>
                </a:solidFill>
              </a:rPr>
              <a:t>¿Emblema aceptado por el COI? (Tipo boolean)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es" sz="1700">
                <a:solidFill>
                  <a:srgbClr val="000000"/>
                </a:solidFill>
              </a:rPr>
              <a:t>Publicar emblema, </a:t>
            </a:r>
            <a:r>
              <a:rPr b="1" lang="es" sz="1700">
                <a:solidFill>
                  <a:srgbClr val="000000"/>
                </a:solidFill>
              </a:rPr>
              <a:t>tarea automática </a:t>
            </a:r>
            <a:r>
              <a:rPr lang="es" sz="1700">
                <a:solidFill>
                  <a:srgbClr val="000000"/>
                </a:solidFill>
              </a:rPr>
              <a:t>que subiría el emblema a las redes sociales y a la página web del CON.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75" y="2110888"/>
            <a:ext cx="4630275" cy="2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